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Lato" charset="1" panose="020F0502020204030203"/>
      <p:regular r:id="rId12"/>
    </p:embeddedFont>
    <p:embeddedFont>
      <p:font typeface="Lato Bold" charset="1" panose="020F0502020204030203"/>
      <p:regular r:id="rId13"/>
    </p:embeddedFont>
    <p:embeddedFont>
      <p:font typeface="Lato Italics" charset="1" panose="020F0502020204030203"/>
      <p:regular r:id="rId14"/>
    </p:embeddedFont>
    <p:embeddedFont>
      <p:font typeface="Lato Bold Italics" charset="1" panose="020F0502020204030203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Light" charset="1" panose="020B0306030504020204"/>
      <p:regular r:id="rId20"/>
    </p:embeddedFont>
    <p:embeddedFont>
      <p:font typeface="Open Sans Light Italics" charset="1" panose="020B0306030504020204"/>
      <p:regular r:id="rId21"/>
    </p:embeddedFont>
    <p:embeddedFont>
      <p:font typeface="Open Sans Ultra-Bold" charset="1" panose="00000000000000000000"/>
      <p:regular r:id="rId22"/>
    </p:embeddedFont>
    <p:embeddedFont>
      <p:font typeface="Open Sans Ultra-Bold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jpe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2.png" Type="http://schemas.openxmlformats.org/officeDocument/2006/relationships/image"/><Relationship Id="rId4" Target="../media/image15.sv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92" t="-26417" r="0" b="-1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9843" y="6531608"/>
            <a:ext cx="1408314" cy="89780"/>
          </a:xfrm>
          <a:custGeom>
            <a:avLst/>
            <a:gdLst/>
            <a:ahLst/>
            <a:cxnLst/>
            <a:rect r="r" b="b" t="t" l="l"/>
            <a:pathLst>
              <a:path h="89780" w="1408314">
                <a:moveTo>
                  <a:pt x="0" y="0"/>
                </a:moveTo>
                <a:lnTo>
                  <a:pt x="1408314" y="0"/>
                </a:lnTo>
                <a:lnTo>
                  <a:pt x="1408314" y="89780"/>
                </a:lnTo>
                <a:lnTo>
                  <a:pt x="0" y="89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8229" y="3473439"/>
            <a:ext cx="4331755" cy="187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14"/>
              </a:lnSpc>
            </a:pPr>
            <a:r>
              <a:rPr lang="en-US" sz="10938">
                <a:solidFill>
                  <a:srgbClr val="FFFFFF"/>
                </a:solidFill>
                <a:latin typeface="Open Sans Extra Bold"/>
              </a:rPr>
              <a:t>Heart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9021" y="3473439"/>
            <a:ext cx="6318520" cy="187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14"/>
              </a:lnSpc>
            </a:pPr>
            <a:r>
              <a:rPr lang="en-US" sz="10938">
                <a:solidFill>
                  <a:srgbClr val="5CE1E6"/>
                </a:solidFill>
                <a:latin typeface="Open Sans Extra Bold"/>
              </a:rPr>
              <a:t>Disease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24016" y="5447403"/>
            <a:ext cx="783996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Lato"/>
              </a:rPr>
              <a:t>Prediction Model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8209" y="8289854"/>
            <a:ext cx="2758041" cy="695954"/>
            <a:chOff x="0" y="0"/>
            <a:chExt cx="726398" cy="183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398" cy="183297"/>
            </a:xfrm>
            <a:custGeom>
              <a:avLst/>
              <a:gdLst/>
              <a:ahLst/>
              <a:cxnLst/>
              <a:rect r="r" b="b" t="t" l="l"/>
              <a:pathLst>
                <a:path h="183297" w="726398">
                  <a:moveTo>
                    <a:pt x="0" y="0"/>
                  </a:moveTo>
                  <a:lnTo>
                    <a:pt x="726398" y="0"/>
                  </a:lnTo>
                  <a:lnTo>
                    <a:pt x="726398" y="183297"/>
                  </a:lnTo>
                  <a:lnTo>
                    <a:pt x="0" y="183297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398" cy="221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23125" y="0"/>
            <a:ext cx="8364875" cy="10287000"/>
          </a:xfrm>
          <a:custGeom>
            <a:avLst/>
            <a:gdLst/>
            <a:ahLst/>
            <a:cxnLst/>
            <a:rect r="r" b="b" t="t" l="l"/>
            <a:pathLst>
              <a:path h="10287000" w="8364875">
                <a:moveTo>
                  <a:pt x="0" y="0"/>
                </a:moveTo>
                <a:lnTo>
                  <a:pt x="8364875" y="0"/>
                </a:lnTo>
                <a:lnTo>
                  <a:pt x="8364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86" r="-2559" b="-125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81261" y="8470509"/>
            <a:ext cx="371104" cy="372501"/>
          </a:xfrm>
          <a:custGeom>
            <a:avLst/>
            <a:gdLst/>
            <a:ahLst/>
            <a:cxnLst/>
            <a:rect r="r" b="b" t="t" l="l"/>
            <a:pathLst>
              <a:path h="372501" w="371104">
                <a:moveTo>
                  <a:pt x="0" y="0"/>
                </a:moveTo>
                <a:lnTo>
                  <a:pt x="371104" y="0"/>
                </a:lnTo>
                <a:lnTo>
                  <a:pt x="371104" y="372501"/>
                </a:lnTo>
                <a:lnTo>
                  <a:pt x="0" y="37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83182" y="8567602"/>
            <a:ext cx="239383" cy="180136"/>
          </a:xfrm>
          <a:custGeom>
            <a:avLst/>
            <a:gdLst/>
            <a:ahLst/>
            <a:cxnLst/>
            <a:rect r="r" b="b" t="t" l="l"/>
            <a:pathLst>
              <a:path h="180136" w="239383">
                <a:moveTo>
                  <a:pt x="0" y="0"/>
                </a:moveTo>
                <a:lnTo>
                  <a:pt x="239383" y="0"/>
                </a:lnTo>
                <a:lnTo>
                  <a:pt x="239383" y="180136"/>
                </a:lnTo>
                <a:lnTo>
                  <a:pt x="0" y="180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9530"/>
            <a:ext cx="11176239" cy="19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Model Development, Validation, and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99329"/>
            <a:ext cx="7693647" cy="437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Importance of ongoing research and innovation in machine learning for heart disease forecasting and management.</a:t>
            </a:r>
          </a:p>
          <a:p>
            <a:pPr marL="474986" indent="-237493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Utilization of Scikit-Learn's model to estimate probability of heart disease occurrence.</a:t>
            </a:r>
          </a:p>
          <a:p>
            <a:pPr marL="474986" indent="-237493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Consideration of algorithm tuning for optimal outcomes.</a:t>
            </a:r>
          </a:p>
          <a:p>
            <a:pPr marL="474986" indent="-237493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Algorithms with highest accuracy levels deemed best for predictions.</a:t>
            </a:r>
          </a:p>
          <a:p>
            <a:pPr>
              <a:lnSpc>
                <a:spcPts val="44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223501" y="8422884"/>
            <a:ext cx="1589396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Training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2257" y="2711870"/>
            <a:ext cx="7577385" cy="6101970"/>
          </a:xfrm>
          <a:custGeom>
            <a:avLst/>
            <a:gdLst/>
            <a:ahLst/>
            <a:cxnLst/>
            <a:rect r="r" b="b" t="t" l="l"/>
            <a:pathLst>
              <a:path h="6101970" w="7577385">
                <a:moveTo>
                  <a:pt x="0" y="0"/>
                </a:moveTo>
                <a:lnTo>
                  <a:pt x="7577385" y="0"/>
                </a:lnTo>
                <a:lnTo>
                  <a:pt x="7577385" y="6101971"/>
                </a:lnTo>
                <a:lnTo>
                  <a:pt x="0" y="610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94" t="0" r="-2079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942" y="5143500"/>
            <a:ext cx="373244" cy="374649"/>
          </a:xfrm>
          <a:custGeom>
            <a:avLst/>
            <a:gdLst/>
            <a:ahLst/>
            <a:cxnLst/>
            <a:rect r="r" b="b" t="t" l="l"/>
            <a:pathLst>
              <a:path h="374649" w="373244">
                <a:moveTo>
                  <a:pt x="0" y="0"/>
                </a:moveTo>
                <a:lnTo>
                  <a:pt x="373244" y="0"/>
                </a:lnTo>
                <a:lnTo>
                  <a:pt x="373244" y="374649"/>
                </a:lnTo>
                <a:lnTo>
                  <a:pt x="0" y="37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675" y="5237162"/>
            <a:ext cx="248936" cy="187325"/>
          </a:xfrm>
          <a:custGeom>
            <a:avLst/>
            <a:gdLst/>
            <a:ahLst/>
            <a:cxnLst/>
            <a:rect r="r" b="b" t="t" l="l"/>
            <a:pathLst>
              <a:path h="187325" w="248936">
                <a:moveTo>
                  <a:pt x="0" y="0"/>
                </a:moveTo>
                <a:lnTo>
                  <a:pt x="248936" y="0"/>
                </a:lnTo>
                <a:lnTo>
                  <a:pt x="248936" y="187325"/>
                </a:lnTo>
                <a:lnTo>
                  <a:pt x="0" y="18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10549" y="3350492"/>
            <a:ext cx="10211559" cy="4824728"/>
          </a:xfrm>
          <a:custGeom>
            <a:avLst/>
            <a:gdLst/>
            <a:ahLst/>
            <a:cxnLst/>
            <a:rect r="r" b="b" t="t" l="l"/>
            <a:pathLst>
              <a:path h="4824728" w="10211559">
                <a:moveTo>
                  <a:pt x="0" y="0"/>
                </a:moveTo>
                <a:lnTo>
                  <a:pt x="10211560" y="0"/>
                </a:lnTo>
                <a:lnTo>
                  <a:pt x="10211560" y="4824727"/>
                </a:lnTo>
                <a:lnTo>
                  <a:pt x="0" y="4824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9756" y="990600"/>
            <a:ext cx="8181868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Logistic Regression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013" y="5715230"/>
            <a:ext cx="5524792" cy="155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Training Data Accuracy: 85%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Test Data Accuracy: 82%</a:t>
            </a:r>
          </a:p>
          <a:p>
            <a:pPr>
              <a:lnSpc>
                <a:spcPts val="30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3248" y="5114925"/>
            <a:ext cx="2641060" cy="40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000000"/>
                </a:solidFill>
                <a:latin typeface="Open Sans Extra Bold"/>
              </a:rPr>
              <a:t>Prediction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2257" y="2711870"/>
            <a:ext cx="7577385" cy="6101970"/>
          </a:xfrm>
          <a:custGeom>
            <a:avLst/>
            <a:gdLst/>
            <a:ahLst/>
            <a:cxnLst/>
            <a:rect r="r" b="b" t="t" l="l"/>
            <a:pathLst>
              <a:path h="6101970" w="7577385">
                <a:moveTo>
                  <a:pt x="0" y="0"/>
                </a:moveTo>
                <a:lnTo>
                  <a:pt x="7577385" y="0"/>
                </a:lnTo>
                <a:lnTo>
                  <a:pt x="7577385" y="6101971"/>
                </a:lnTo>
                <a:lnTo>
                  <a:pt x="0" y="610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12" t="0" r="-92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942" y="5143500"/>
            <a:ext cx="373244" cy="374649"/>
          </a:xfrm>
          <a:custGeom>
            <a:avLst/>
            <a:gdLst/>
            <a:ahLst/>
            <a:cxnLst/>
            <a:rect r="r" b="b" t="t" l="l"/>
            <a:pathLst>
              <a:path h="374649" w="373244">
                <a:moveTo>
                  <a:pt x="0" y="0"/>
                </a:moveTo>
                <a:lnTo>
                  <a:pt x="373244" y="0"/>
                </a:lnTo>
                <a:lnTo>
                  <a:pt x="373244" y="374649"/>
                </a:lnTo>
                <a:lnTo>
                  <a:pt x="0" y="37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675" y="5237162"/>
            <a:ext cx="248936" cy="187325"/>
          </a:xfrm>
          <a:custGeom>
            <a:avLst/>
            <a:gdLst/>
            <a:ahLst/>
            <a:cxnLst/>
            <a:rect r="r" b="b" t="t" l="l"/>
            <a:pathLst>
              <a:path h="187325" w="248936">
                <a:moveTo>
                  <a:pt x="0" y="0"/>
                </a:moveTo>
                <a:lnTo>
                  <a:pt x="248936" y="0"/>
                </a:lnTo>
                <a:lnTo>
                  <a:pt x="248936" y="187325"/>
                </a:lnTo>
                <a:lnTo>
                  <a:pt x="0" y="18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90516" y="3340626"/>
            <a:ext cx="7262376" cy="5473215"/>
          </a:xfrm>
          <a:custGeom>
            <a:avLst/>
            <a:gdLst/>
            <a:ahLst/>
            <a:cxnLst/>
            <a:rect r="r" b="b" t="t" l="l"/>
            <a:pathLst>
              <a:path h="5473215" w="7262376">
                <a:moveTo>
                  <a:pt x="0" y="0"/>
                </a:moveTo>
                <a:lnTo>
                  <a:pt x="7262376" y="0"/>
                </a:lnTo>
                <a:lnTo>
                  <a:pt x="7262376" y="5473215"/>
                </a:lnTo>
                <a:lnTo>
                  <a:pt x="0" y="5473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43" t="-9246" r="-42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9756" y="990600"/>
            <a:ext cx="8181868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Random Forest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2384" y="5715230"/>
            <a:ext cx="5524792" cy="38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Training 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Precision 100%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Recall 100%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F1-score 100%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Test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Precision 83%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Recall 79%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F1-score 81%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3248" y="5114925"/>
            <a:ext cx="2641060" cy="40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000000"/>
                </a:solidFill>
                <a:latin typeface="Open Sans Extra Bold"/>
              </a:rPr>
              <a:t>Prediction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2257" y="2711870"/>
            <a:ext cx="7577385" cy="6101970"/>
          </a:xfrm>
          <a:custGeom>
            <a:avLst/>
            <a:gdLst/>
            <a:ahLst/>
            <a:cxnLst/>
            <a:rect r="r" b="b" t="t" l="l"/>
            <a:pathLst>
              <a:path h="6101970" w="7577385">
                <a:moveTo>
                  <a:pt x="0" y="0"/>
                </a:moveTo>
                <a:lnTo>
                  <a:pt x="7577385" y="0"/>
                </a:lnTo>
                <a:lnTo>
                  <a:pt x="7577385" y="6101971"/>
                </a:lnTo>
                <a:lnTo>
                  <a:pt x="0" y="610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4" t="0" r="-1043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942" y="5143500"/>
            <a:ext cx="373244" cy="374649"/>
          </a:xfrm>
          <a:custGeom>
            <a:avLst/>
            <a:gdLst/>
            <a:ahLst/>
            <a:cxnLst/>
            <a:rect r="r" b="b" t="t" l="l"/>
            <a:pathLst>
              <a:path h="374649" w="373244">
                <a:moveTo>
                  <a:pt x="0" y="0"/>
                </a:moveTo>
                <a:lnTo>
                  <a:pt x="373244" y="0"/>
                </a:lnTo>
                <a:lnTo>
                  <a:pt x="373244" y="374649"/>
                </a:lnTo>
                <a:lnTo>
                  <a:pt x="0" y="37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675" y="5237162"/>
            <a:ext cx="248936" cy="187325"/>
          </a:xfrm>
          <a:custGeom>
            <a:avLst/>
            <a:gdLst/>
            <a:ahLst/>
            <a:cxnLst/>
            <a:rect r="r" b="b" t="t" l="l"/>
            <a:pathLst>
              <a:path h="187325" w="248936">
                <a:moveTo>
                  <a:pt x="0" y="0"/>
                </a:moveTo>
                <a:lnTo>
                  <a:pt x="248936" y="0"/>
                </a:lnTo>
                <a:lnTo>
                  <a:pt x="248936" y="187325"/>
                </a:lnTo>
                <a:lnTo>
                  <a:pt x="0" y="18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9085" y="3213044"/>
            <a:ext cx="7109829" cy="6045256"/>
          </a:xfrm>
          <a:custGeom>
            <a:avLst/>
            <a:gdLst/>
            <a:ahLst/>
            <a:cxnLst/>
            <a:rect r="r" b="b" t="t" l="l"/>
            <a:pathLst>
              <a:path h="6045256" w="7109829">
                <a:moveTo>
                  <a:pt x="0" y="0"/>
                </a:moveTo>
                <a:lnTo>
                  <a:pt x="7109830" y="0"/>
                </a:lnTo>
                <a:lnTo>
                  <a:pt x="7109830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9756" y="990600"/>
            <a:ext cx="8181868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Support Vector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2384" y="5715230"/>
            <a:ext cx="5524792" cy="38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Training 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Precision 82%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Recall 94%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F1-score 88%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Test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Precision 80%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Recall 88%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F1-score 84%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3248" y="5114925"/>
            <a:ext cx="2641060" cy="40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000000"/>
                </a:solidFill>
                <a:latin typeface="Open Sans Extra Bold"/>
              </a:rPr>
              <a:t>Prediction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2257" y="2711870"/>
            <a:ext cx="7577385" cy="6101970"/>
          </a:xfrm>
          <a:custGeom>
            <a:avLst/>
            <a:gdLst/>
            <a:ahLst/>
            <a:cxnLst/>
            <a:rect r="r" b="b" t="t" l="l"/>
            <a:pathLst>
              <a:path h="6101970" w="7577385">
                <a:moveTo>
                  <a:pt x="0" y="0"/>
                </a:moveTo>
                <a:lnTo>
                  <a:pt x="7577385" y="0"/>
                </a:lnTo>
                <a:lnTo>
                  <a:pt x="7577385" y="6101971"/>
                </a:lnTo>
                <a:lnTo>
                  <a:pt x="0" y="610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28" t="0" r="-305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942" y="5143500"/>
            <a:ext cx="373244" cy="374649"/>
          </a:xfrm>
          <a:custGeom>
            <a:avLst/>
            <a:gdLst/>
            <a:ahLst/>
            <a:cxnLst/>
            <a:rect r="r" b="b" t="t" l="l"/>
            <a:pathLst>
              <a:path h="374649" w="373244">
                <a:moveTo>
                  <a:pt x="0" y="0"/>
                </a:moveTo>
                <a:lnTo>
                  <a:pt x="373244" y="0"/>
                </a:lnTo>
                <a:lnTo>
                  <a:pt x="373244" y="374649"/>
                </a:lnTo>
                <a:lnTo>
                  <a:pt x="0" y="37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675" y="5237162"/>
            <a:ext cx="248936" cy="187325"/>
          </a:xfrm>
          <a:custGeom>
            <a:avLst/>
            <a:gdLst/>
            <a:ahLst/>
            <a:cxnLst/>
            <a:rect r="r" b="b" t="t" l="l"/>
            <a:pathLst>
              <a:path h="187325" w="248936">
                <a:moveTo>
                  <a:pt x="0" y="0"/>
                </a:moveTo>
                <a:lnTo>
                  <a:pt x="248936" y="0"/>
                </a:lnTo>
                <a:lnTo>
                  <a:pt x="248936" y="187325"/>
                </a:lnTo>
                <a:lnTo>
                  <a:pt x="0" y="18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74971" y="3549434"/>
            <a:ext cx="8314572" cy="5708866"/>
          </a:xfrm>
          <a:custGeom>
            <a:avLst/>
            <a:gdLst/>
            <a:ahLst/>
            <a:cxnLst/>
            <a:rect r="r" b="b" t="t" l="l"/>
            <a:pathLst>
              <a:path h="5708866" w="8314572">
                <a:moveTo>
                  <a:pt x="0" y="0"/>
                </a:moveTo>
                <a:lnTo>
                  <a:pt x="8314572" y="0"/>
                </a:lnTo>
                <a:lnTo>
                  <a:pt x="8314572" y="5708866"/>
                </a:lnTo>
                <a:lnTo>
                  <a:pt x="0" y="5708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9756" y="990600"/>
            <a:ext cx="989638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K-Nearest Neighbours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2384" y="5715230"/>
            <a:ext cx="5524792" cy="38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Training 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Precision 79%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Recall 81%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F1-score 80%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Test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Precision 64%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Recall 66%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F1-score 66%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3248" y="5114925"/>
            <a:ext cx="2641060" cy="40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000000"/>
                </a:solidFill>
                <a:latin typeface="Open Sans Extra Bold"/>
              </a:rPr>
              <a:t>Prediction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2257" y="2711870"/>
            <a:ext cx="7577385" cy="6101970"/>
          </a:xfrm>
          <a:custGeom>
            <a:avLst/>
            <a:gdLst/>
            <a:ahLst/>
            <a:cxnLst/>
            <a:rect r="r" b="b" t="t" l="l"/>
            <a:pathLst>
              <a:path h="6101970" w="7577385">
                <a:moveTo>
                  <a:pt x="0" y="0"/>
                </a:moveTo>
                <a:lnTo>
                  <a:pt x="7577385" y="0"/>
                </a:lnTo>
                <a:lnTo>
                  <a:pt x="7577385" y="6101971"/>
                </a:lnTo>
                <a:lnTo>
                  <a:pt x="0" y="610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4" t="0" r="-1043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942" y="5143500"/>
            <a:ext cx="373244" cy="374649"/>
          </a:xfrm>
          <a:custGeom>
            <a:avLst/>
            <a:gdLst/>
            <a:ahLst/>
            <a:cxnLst/>
            <a:rect r="r" b="b" t="t" l="l"/>
            <a:pathLst>
              <a:path h="374649" w="373244">
                <a:moveTo>
                  <a:pt x="0" y="0"/>
                </a:moveTo>
                <a:lnTo>
                  <a:pt x="373244" y="0"/>
                </a:lnTo>
                <a:lnTo>
                  <a:pt x="373244" y="374649"/>
                </a:lnTo>
                <a:lnTo>
                  <a:pt x="0" y="37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675" y="5237162"/>
            <a:ext cx="248936" cy="187325"/>
          </a:xfrm>
          <a:custGeom>
            <a:avLst/>
            <a:gdLst/>
            <a:ahLst/>
            <a:cxnLst/>
            <a:rect r="r" b="b" t="t" l="l"/>
            <a:pathLst>
              <a:path h="187325" w="248936">
                <a:moveTo>
                  <a:pt x="0" y="0"/>
                </a:moveTo>
                <a:lnTo>
                  <a:pt x="248936" y="0"/>
                </a:lnTo>
                <a:lnTo>
                  <a:pt x="248936" y="187325"/>
                </a:lnTo>
                <a:lnTo>
                  <a:pt x="0" y="18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31090" y="3314122"/>
            <a:ext cx="6806029" cy="6563733"/>
          </a:xfrm>
          <a:custGeom>
            <a:avLst/>
            <a:gdLst/>
            <a:ahLst/>
            <a:cxnLst/>
            <a:rect r="r" b="b" t="t" l="l"/>
            <a:pathLst>
              <a:path h="6563733" w="6806029">
                <a:moveTo>
                  <a:pt x="0" y="0"/>
                </a:moveTo>
                <a:lnTo>
                  <a:pt x="6806028" y="0"/>
                </a:lnTo>
                <a:lnTo>
                  <a:pt x="6806028" y="6563732"/>
                </a:lnTo>
                <a:lnTo>
                  <a:pt x="0" y="6563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5" t="-3869" r="-28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38201" y="990600"/>
            <a:ext cx="989638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XG Boost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2384" y="5715230"/>
            <a:ext cx="5524792" cy="38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Training 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Precision 100%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Recall 100%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F1-score 100%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Test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Precision 78%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Recall 75%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F1-score 77%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3248" y="5114925"/>
            <a:ext cx="2641060" cy="40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000000"/>
                </a:solidFill>
                <a:latin typeface="Open Sans Extra Bold"/>
              </a:rPr>
              <a:t>Prediction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9125" y="5463023"/>
            <a:ext cx="1127673" cy="1127673"/>
          </a:xfrm>
          <a:custGeom>
            <a:avLst/>
            <a:gdLst/>
            <a:ahLst/>
            <a:cxnLst/>
            <a:rect r="r" b="b" t="t" l="l"/>
            <a:pathLst>
              <a:path h="1127673" w="1127673">
                <a:moveTo>
                  <a:pt x="0" y="0"/>
                </a:moveTo>
                <a:lnTo>
                  <a:pt x="1127673" y="0"/>
                </a:lnTo>
                <a:lnTo>
                  <a:pt x="1127673" y="1127673"/>
                </a:lnTo>
                <a:lnTo>
                  <a:pt x="0" y="112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0163" y="5463023"/>
            <a:ext cx="1127673" cy="1127673"/>
          </a:xfrm>
          <a:custGeom>
            <a:avLst/>
            <a:gdLst/>
            <a:ahLst/>
            <a:cxnLst/>
            <a:rect r="r" b="b" t="t" l="l"/>
            <a:pathLst>
              <a:path h="1127673" w="1127673">
                <a:moveTo>
                  <a:pt x="0" y="0"/>
                </a:moveTo>
                <a:lnTo>
                  <a:pt x="1127674" y="0"/>
                </a:lnTo>
                <a:lnTo>
                  <a:pt x="1127674" y="1127673"/>
                </a:lnTo>
                <a:lnTo>
                  <a:pt x="0" y="1127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4397842"/>
            <a:chOff x="0" y="0"/>
            <a:chExt cx="4816593" cy="11582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158279"/>
            </a:xfrm>
            <a:custGeom>
              <a:avLst/>
              <a:gdLst/>
              <a:ahLst/>
              <a:cxnLst/>
              <a:rect r="r" b="b" t="t" l="l"/>
              <a:pathLst>
                <a:path h="115827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58279"/>
                  </a:lnTo>
                  <a:lnTo>
                    <a:pt x="0" y="1158279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1205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-10384"/>
            <a:ext cx="18288000" cy="4387557"/>
          </a:xfrm>
          <a:custGeom>
            <a:avLst/>
            <a:gdLst/>
            <a:ahLst/>
            <a:cxnLst/>
            <a:rect r="r" b="b" t="t" l="l"/>
            <a:pathLst>
              <a:path h="4387557" w="18288000">
                <a:moveTo>
                  <a:pt x="0" y="0"/>
                </a:moveTo>
                <a:lnTo>
                  <a:pt x="18288000" y="0"/>
                </a:lnTo>
                <a:lnTo>
                  <a:pt x="18288000" y="4387557"/>
                </a:lnTo>
                <a:lnTo>
                  <a:pt x="0" y="4387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</a:blip>
            <a:stretch>
              <a:fillRect l="0" t="-25023" r="0" b="-15320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6628" y="5463023"/>
            <a:ext cx="1127673" cy="1127673"/>
          </a:xfrm>
          <a:custGeom>
            <a:avLst/>
            <a:gdLst/>
            <a:ahLst/>
            <a:cxnLst/>
            <a:rect r="r" b="b" t="t" l="l"/>
            <a:pathLst>
              <a:path h="1127673" w="1127673">
                <a:moveTo>
                  <a:pt x="0" y="0"/>
                </a:moveTo>
                <a:lnTo>
                  <a:pt x="1127673" y="0"/>
                </a:lnTo>
                <a:lnTo>
                  <a:pt x="1127673" y="1127673"/>
                </a:lnTo>
                <a:lnTo>
                  <a:pt x="0" y="1127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5400000">
            <a:off x="4909125" y="6912421"/>
            <a:ext cx="2936897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400000">
            <a:off x="10626728" y="6912421"/>
            <a:ext cx="2936897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420186" y="655765"/>
            <a:ext cx="7894162" cy="70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400">
                <a:solidFill>
                  <a:srgbClr val="FFFFFF"/>
                </a:solidFill>
                <a:latin typeface="Open Sans Extra Bold"/>
              </a:rPr>
              <a:t>Findings and 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95496"/>
            <a:ext cx="4837672" cy="116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Development of best-performing model.</a:t>
            </a:r>
          </a:p>
          <a:p>
            <a:pPr algn="ctr">
              <a:lnSpc>
                <a:spcPts val="30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725164" y="6901956"/>
            <a:ext cx="4837672" cy="155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Utilization of the Random Forest algorithm enables real-time prediction of heart disease.</a:t>
            </a:r>
          </a:p>
          <a:p>
            <a:pPr algn="ctr">
              <a:lnSpc>
                <a:spcPts val="308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799545" y="1752505"/>
            <a:ext cx="11040919" cy="280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69" indent="-269884" lvl="1">
              <a:lnSpc>
                <a:spcPts val="3200"/>
              </a:lnSpc>
              <a:buFont typeface="Arial"/>
              <a:buChar char="•"/>
            </a:pPr>
            <a:r>
              <a:rPr lang="en-US" sz="2500">
                <a:solidFill>
                  <a:srgbClr val="5CE1E6"/>
                </a:solidFill>
                <a:latin typeface="Lato"/>
              </a:rPr>
              <a:t>Thorough evaluation of machine learning algorithms: Random Forest and XGBoost.</a:t>
            </a:r>
          </a:p>
          <a:p>
            <a:pPr algn="just" marL="539769" indent="-269884" lvl="1">
              <a:lnSpc>
                <a:spcPts val="3200"/>
              </a:lnSpc>
              <a:buFont typeface="Arial"/>
              <a:buChar char="•"/>
            </a:pPr>
            <a:r>
              <a:rPr lang="en-US" sz="2500">
                <a:solidFill>
                  <a:srgbClr val="5CE1E6"/>
                </a:solidFill>
                <a:latin typeface="Lato"/>
              </a:rPr>
              <a:t>Superior performance in accuracy, precision, and F1-score were observed.</a:t>
            </a:r>
          </a:p>
          <a:p>
            <a:pPr algn="just" marL="539769" indent="-269884" lvl="1">
              <a:lnSpc>
                <a:spcPts val="3200"/>
              </a:lnSpc>
              <a:buFont typeface="Arial"/>
              <a:buChar char="•"/>
            </a:pPr>
            <a:r>
              <a:rPr lang="en-US" sz="2500">
                <a:solidFill>
                  <a:srgbClr val="5CE1E6"/>
                </a:solidFill>
                <a:latin typeface="Lato"/>
              </a:rPr>
              <a:t>Random Forest was identified as the optimal model for heart disease prediction.</a:t>
            </a:r>
          </a:p>
          <a:p>
            <a:pPr algn="just" marL="539769" indent="-269884" lvl="1">
              <a:lnSpc>
                <a:spcPts val="3200"/>
              </a:lnSpc>
              <a:buFont typeface="Arial"/>
              <a:buChar char="•"/>
            </a:pPr>
            <a:r>
              <a:rPr lang="en-US" sz="2500">
                <a:solidFill>
                  <a:srgbClr val="5CE1E6"/>
                </a:solidFill>
                <a:latin typeface="Lato"/>
              </a:rPr>
              <a:t>Integration of algorithm with Random Forest for accurate predictions.</a:t>
            </a:r>
          </a:p>
          <a:p>
            <a:pPr algn="just">
              <a:lnSpc>
                <a:spcPts val="32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609527" y="6895496"/>
            <a:ext cx="4837672" cy="116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Provides precise machine learning-based predictions for heart disease.</a:t>
            </a:r>
          </a:p>
          <a:p>
            <a:pPr algn="ctr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1173" y="10285"/>
            <a:ext cx="8236827" cy="5488899"/>
          </a:xfrm>
          <a:custGeom>
            <a:avLst/>
            <a:gdLst/>
            <a:ahLst/>
            <a:cxnLst/>
            <a:rect r="r" b="b" t="t" l="l"/>
            <a:pathLst>
              <a:path h="5488899" w="8236827">
                <a:moveTo>
                  <a:pt x="0" y="0"/>
                </a:moveTo>
                <a:lnTo>
                  <a:pt x="8236827" y="0"/>
                </a:lnTo>
                <a:lnTo>
                  <a:pt x="8236827" y="5488899"/>
                </a:lnTo>
                <a:lnTo>
                  <a:pt x="0" y="548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6900" y="3088549"/>
            <a:ext cx="10391100" cy="5997876"/>
          </a:xfrm>
          <a:custGeom>
            <a:avLst/>
            <a:gdLst/>
            <a:ahLst/>
            <a:cxnLst/>
            <a:rect r="r" b="b" t="t" l="l"/>
            <a:pathLst>
              <a:path h="5997876" w="10391100">
                <a:moveTo>
                  <a:pt x="0" y="0"/>
                </a:moveTo>
                <a:lnTo>
                  <a:pt x="10391100" y="0"/>
                </a:lnTo>
                <a:lnTo>
                  <a:pt x="10391100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662" y="751544"/>
            <a:ext cx="6855791" cy="142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2"/>
              </a:lnSpc>
            </a:pPr>
            <a:r>
              <a:rPr lang="en-US" sz="4400">
                <a:solidFill>
                  <a:srgbClr val="000000"/>
                </a:solidFill>
                <a:latin typeface="Open Sans Extra Bold"/>
              </a:rPr>
              <a:t>Comparing Random Forest and XG 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88161"/>
            <a:ext cx="6351715" cy="233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Random Forest - Test Accuracy: 0.8032786885245902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XGBoost - Test Accuracy: 0.7540983606557377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Random Forest is the best-performing model.</a:t>
            </a:r>
          </a:p>
          <a:p>
            <a:pPr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2D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4751050" y="5095875"/>
            <a:ext cx="102870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923125" y="0"/>
            <a:ext cx="8364875" cy="10287000"/>
          </a:xfrm>
          <a:custGeom>
            <a:avLst/>
            <a:gdLst/>
            <a:ahLst/>
            <a:cxnLst/>
            <a:rect r="r" b="b" t="t" l="l"/>
            <a:pathLst>
              <a:path h="10287000" w="8364875">
                <a:moveTo>
                  <a:pt x="0" y="0"/>
                </a:moveTo>
                <a:lnTo>
                  <a:pt x="8364875" y="0"/>
                </a:lnTo>
                <a:lnTo>
                  <a:pt x="8364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118" t="0" r="-4211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465" y="6851492"/>
            <a:ext cx="1408314" cy="89780"/>
          </a:xfrm>
          <a:custGeom>
            <a:avLst/>
            <a:gdLst/>
            <a:ahLst/>
            <a:cxnLst/>
            <a:rect r="r" b="b" t="t" l="l"/>
            <a:pathLst>
              <a:path h="89780" w="1408314">
                <a:moveTo>
                  <a:pt x="0" y="0"/>
                </a:moveTo>
                <a:lnTo>
                  <a:pt x="1408315" y="0"/>
                </a:lnTo>
                <a:lnTo>
                  <a:pt x="1408315" y="89780"/>
                </a:lnTo>
                <a:lnTo>
                  <a:pt x="0" y="89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88698" y="1656080"/>
            <a:ext cx="13898237" cy="7186015"/>
          </a:xfrm>
          <a:custGeom>
            <a:avLst/>
            <a:gdLst/>
            <a:ahLst/>
            <a:cxnLst/>
            <a:rect r="r" b="b" t="t" l="l"/>
            <a:pathLst>
              <a:path h="7186015" w="13898237">
                <a:moveTo>
                  <a:pt x="0" y="0"/>
                </a:moveTo>
                <a:lnTo>
                  <a:pt x="13898237" y="0"/>
                </a:lnTo>
                <a:lnTo>
                  <a:pt x="13898237" y="7186015"/>
                </a:lnTo>
                <a:lnTo>
                  <a:pt x="0" y="7186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" t="0" r="-101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0465" y="3136108"/>
            <a:ext cx="5383117" cy="80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5CE1E6"/>
                </a:solidFill>
                <a:latin typeface="Open Sans Extra Bold"/>
              </a:rPr>
              <a:t>Input Data: 50, 1, 0, 150, 243, 0, 0, 128, 0, 2.6, 1, 0,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0825" y="4785202"/>
            <a:ext cx="5662397" cy="7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</a:rPr>
              <a:t>The model predicted that the person do not have heart disease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90600"/>
            <a:ext cx="8391043" cy="129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0"/>
              </a:lnSpc>
            </a:pPr>
            <a:r>
              <a:rPr lang="en-US" sz="4000">
                <a:solidFill>
                  <a:srgbClr val="FFFFFF"/>
                </a:solidFill>
                <a:latin typeface="Open Sans Extra Bold"/>
              </a:rPr>
              <a:t>Random Forest Prediction Model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92" t="-26417" r="0" b="-10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0960" y="3371066"/>
            <a:ext cx="4752141" cy="187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14"/>
              </a:lnSpc>
            </a:pPr>
            <a:r>
              <a:rPr lang="en-US" sz="10938">
                <a:solidFill>
                  <a:srgbClr val="FFFFFF"/>
                </a:solidFill>
                <a:latin typeface="Open Sans Extra 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73101" y="3371066"/>
            <a:ext cx="2990883" cy="187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14"/>
              </a:lnSpc>
            </a:pPr>
            <a:r>
              <a:rPr lang="en-US" sz="10938">
                <a:solidFill>
                  <a:srgbClr val="5CE1E6"/>
                </a:solidFill>
                <a:latin typeface="Open Sans Extra Bold"/>
              </a:rPr>
              <a:t>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24016" y="5549777"/>
            <a:ext cx="783996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Lato"/>
              </a:rPr>
              <a:t>Any questions?</a:t>
            </a:r>
          </a:p>
        </p:txBody>
      </p:sp>
      <p:sp>
        <p:nvSpPr>
          <p:cNvPr name="AutoShape 6" id="6"/>
          <p:cNvSpPr/>
          <p:nvPr/>
        </p:nvSpPr>
        <p:spPr>
          <a:xfrm rot="60244">
            <a:off x="8440569" y="6598815"/>
            <a:ext cx="1406861" cy="0"/>
          </a:xfrm>
          <a:prstGeom prst="line">
            <a:avLst/>
          </a:prstGeom>
          <a:ln cap="flat" w="9525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8209" y="6502891"/>
            <a:ext cx="2758041" cy="695954"/>
            <a:chOff x="0" y="0"/>
            <a:chExt cx="726398" cy="183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398" cy="183297"/>
            </a:xfrm>
            <a:custGeom>
              <a:avLst/>
              <a:gdLst/>
              <a:ahLst/>
              <a:cxnLst/>
              <a:rect r="r" b="b" t="t" l="l"/>
              <a:pathLst>
                <a:path h="183297" w="726398">
                  <a:moveTo>
                    <a:pt x="0" y="0"/>
                  </a:moveTo>
                  <a:lnTo>
                    <a:pt x="726398" y="0"/>
                  </a:lnTo>
                  <a:lnTo>
                    <a:pt x="726398" y="183297"/>
                  </a:lnTo>
                  <a:lnTo>
                    <a:pt x="0" y="183297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398" cy="221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23125" y="0"/>
            <a:ext cx="8364875" cy="10287000"/>
          </a:xfrm>
          <a:custGeom>
            <a:avLst/>
            <a:gdLst/>
            <a:ahLst/>
            <a:cxnLst/>
            <a:rect r="r" b="b" t="t" l="l"/>
            <a:pathLst>
              <a:path h="10287000" w="8364875">
                <a:moveTo>
                  <a:pt x="0" y="0"/>
                </a:moveTo>
                <a:lnTo>
                  <a:pt x="8364875" y="0"/>
                </a:lnTo>
                <a:lnTo>
                  <a:pt x="8364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86" r="-2559" b="-125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86285" y="7709728"/>
            <a:ext cx="449071" cy="571156"/>
          </a:xfrm>
          <a:custGeom>
            <a:avLst/>
            <a:gdLst/>
            <a:ahLst/>
            <a:cxnLst/>
            <a:rect r="r" b="b" t="t" l="l"/>
            <a:pathLst>
              <a:path h="571156" w="449071">
                <a:moveTo>
                  <a:pt x="0" y="0"/>
                </a:moveTo>
                <a:lnTo>
                  <a:pt x="449071" y="0"/>
                </a:lnTo>
                <a:lnTo>
                  <a:pt x="449071" y="571155"/>
                </a:lnTo>
                <a:lnTo>
                  <a:pt x="0" y="57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1261" y="6683546"/>
            <a:ext cx="371104" cy="372501"/>
          </a:xfrm>
          <a:custGeom>
            <a:avLst/>
            <a:gdLst/>
            <a:ahLst/>
            <a:cxnLst/>
            <a:rect r="r" b="b" t="t" l="l"/>
            <a:pathLst>
              <a:path h="372501" w="371104">
                <a:moveTo>
                  <a:pt x="0" y="0"/>
                </a:moveTo>
                <a:lnTo>
                  <a:pt x="371104" y="0"/>
                </a:lnTo>
                <a:lnTo>
                  <a:pt x="371104" y="372500"/>
                </a:lnTo>
                <a:lnTo>
                  <a:pt x="0" y="372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83182" y="6780639"/>
            <a:ext cx="239383" cy="180136"/>
          </a:xfrm>
          <a:custGeom>
            <a:avLst/>
            <a:gdLst/>
            <a:ahLst/>
            <a:cxnLst/>
            <a:rect r="r" b="b" t="t" l="l"/>
            <a:pathLst>
              <a:path h="180136" w="239383">
                <a:moveTo>
                  <a:pt x="0" y="0"/>
                </a:moveTo>
                <a:lnTo>
                  <a:pt x="239383" y="0"/>
                </a:lnTo>
                <a:lnTo>
                  <a:pt x="239383" y="180136"/>
                </a:lnTo>
                <a:lnTo>
                  <a:pt x="0" y="18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8209" y="1899900"/>
            <a:ext cx="5308238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86285" y="3265152"/>
            <a:ext cx="5965345" cy="264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4422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Download Heart Dataset from Kaggle.</a:t>
            </a:r>
          </a:p>
          <a:p>
            <a:pPr marL="474986" indent="-237493" lvl="1">
              <a:lnSpc>
                <a:spcPts val="4422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The d</a:t>
            </a:r>
            <a:r>
              <a:rPr lang="en-US" sz="2200">
                <a:solidFill>
                  <a:srgbClr val="000000"/>
                </a:solidFill>
                <a:latin typeface="Lato"/>
              </a:rPr>
              <a:t>ataset contains health parameters indicating heart health.</a:t>
            </a:r>
          </a:p>
          <a:p>
            <a:pPr marL="474986" indent="-237493" lvl="1">
              <a:lnSpc>
                <a:spcPts val="4422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Preprocess dataset for machine learning.</a:t>
            </a:r>
          </a:p>
          <a:p>
            <a:pPr>
              <a:lnSpc>
                <a:spcPts val="30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81189" y="6635921"/>
            <a:ext cx="228969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AI &amp; ML model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57246" y="8369304"/>
            <a:ext cx="2758041" cy="695954"/>
            <a:chOff x="0" y="0"/>
            <a:chExt cx="726398" cy="183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398" cy="183297"/>
            </a:xfrm>
            <a:custGeom>
              <a:avLst/>
              <a:gdLst/>
              <a:ahLst/>
              <a:cxnLst/>
              <a:rect r="r" b="b" t="t" l="l"/>
              <a:pathLst>
                <a:path h="183297" w="726398">
                  <a:moveTo>
                    <a:pt x="0" y="0"/>
                  </a:moveTo>
                  <a:lnTo>
                    <a:pt x="726398" y="0"/>
                  </a:lnTo>
                  <a:lnTo>
                    <a:pt x="726398" y="183297"/>
                  </a:lnTo>
                  <a:lnTo>
                    <a:pt x="0" y="183297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398" cy="221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23125" y="0"/>
            <a:ext cx="8364875" cy="10287000"/>
          </a:xfrm>
          <a:custGeom>
            <a:avLst/>
            <a:gdLst/>
            <a:ahLst/>
            <a:cxnLst/>
            <a:rect r="r" b="b" t="t" l="l"/>
            <a:pathLst>
              <a:path h="10287000" w="8364875">
                <a:moveTo>
                  <a:pt x="0" y="0"/>
                </a:moveTo>
                <a:lnTo>
                  <a:pt x="8364875" y="0"/>
                </a:lnTo>
                <a:lnTo>
                  <a:pt x="8364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465" t="0" r="-4246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55322" y="9576141"/>
            <a:ext cx="449071" cy="571156"/>
          </a:xfrm>
          <a:custGeom>
            <a:avLst/>
            <a:gdLst/>
            <a:ahLst/>
            <a:cxnLst/>
            <a:rect r="r" b="b" t="t" l="l"/>
            <a:pathLst>
              <a:path h="571156" w="449071">
                <a:moveTo>
                  <a:pt x="0" y="0"/>
                </a:moveTo>
                <a:lnTo>
                  <a:pt x="449071" y="0"/>
                </a:lnTo>
                <a:lnTo>
                  <a:pt x="449071" y="571155"/>
                </a:lnTo>
                <a:lnTo>
                  <a:pt x="0" y="57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50299" y="8549959"/>
            <a:ext cx="371104" cy="372501"/>
          </a:xfrm>
          <a:custGeom>
            <a:avLst/>
            <a:gdLst/>
            <a:ahLst/>
            <a:cxnLst/>
            <a:rect r="r" b="b" t="t" l="l"/>
            <a:pathLst>
              <a:path h="372501" w="371104">
                <a:moveTo>
                  <a:pt x="0" y="0"/>
                </a:moveTo>
                <a:lnTo>
                  <a:pt x="371103" y="0"/>
                </a:lnTo>
                <a:lnTo>
                  <a:pt x="371103" y="372500"/>
                </a:lnTo>
                <a:lnTo>
                  <a:pt x="0" y="372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52219" y="8647052"/>
            <a:ext cx="239383" cy="180136"/>
          </a:xfrm>
          <a:custGeom>
            <a:avLst/>
            <a:gdLst/>
            <a:ahLst/>
            <a:cxnLst/>
            <a:rect r="r" b="b" t="t" l="l"/>
            <a:pathLst>
              <a:path h="180136" w="239383">
                <a:moveTo>
                  <a:pt x="0" y="0"/>
                </a:moveTo>
                <a:lnTo>
                  <a:pt x="239383" y="0"/>
                </a:lnTo>
                <a:lnTo>
                  <a:pt x="239383" y="180136"/>
                </a:lnTo>
                <a:lnTo>
                  <a:pt x="0" y="18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8209" y="1899900"/>
            <a:ext cx="5308238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2614" y="2862077"/>
            <a:ext cx="5965345" cy="485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4422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Split data into training and test sets.</a:t>
            </a:r>
          </a:p>
          <a:p>
            <a:pPr marL="474986" indent="-237493" lvl="1">
              <a:lnSpc>
                <a:spcPts val="4422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Utilize machine learning algorithms: Logistic Regression, Random Forest, SVM, KNN, XG Boost.</a:t>
            </a:r>
          </a:p>
          <a:p>
            <a:pPr marL="474986" indent="-237493" lvl="1">
              <a:lnSpc>
                <a:spcPts val="4422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Train model to predict heart disease presence.</a:t>
            </a:r>
          </a:p>
          <a:p>
            <a:pPr marL="474986" indent="-237493" lvl="1">
              <a:lnSpc>
                <a:spcPts val="4422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Obtain trained model for heart disease prediction.</a:t>
            </a:r>
          </a:p>
          <a:p>
            <a:pPr>
              <a:lnSpc>
                <a:spcPts val="30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150226" y="8502334"/>
            <a:ext cx="2289692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AI &amp; ML model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415664"/>
            <a:chOff x="0" y="0"/>
            <a:chExt cx="4816593" cy="1953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53097"/>
            </a:xfrm>
            <a:custGeom>
              <a:avLst/>
              <a:gdLst/>
              <a:ahLst/>
              <a:cxnLst/>
              <a:rect r="r" b="b" t="t" l="l"/>
              <a:pathLst>
                <a:path h="19530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53097"/>
                  </a:lnTo>
                  <a:lnTo>
                    <a:pt x="0" y="1953097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000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399999">
            <a:off x="4411596" y="3905655"/>
            <a:ext cx="7906559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8364875" cy="10287000"/>
          </a:xfrm>
          <a:custGeom>
            <a:avLst/>
            <a:gdLst/>
            <a:ahLst/>
            <a:cxnLst/>
            <a:rect r="r" b="b" t="t" l="l"/>
            <a:pathLst>
              <a:path h="10287000" w="8364875">
                <a:moveTo>
                  <a:pt x="0" y="0"/>
                </a:moveTo>
                <a:lnTo>
                  <a:pt x="8364875" y="0"/>
                </a:lnTo>
                <a:lnTo>
                  <a:pt x="8364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24" r="0" b="-110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41199" y="5745633"/>
            <a:ext cx="1408314" cy="89780"/>
          </a:xfrm>
          <a:custGeom>
            <a:avLst/>
            <a:gdLst/>
            <a:ahLst/>
            <a:cxnLst/>
            <a:rect r="r" b="b" t="t" l="l"/>
            <a:pathLst>
              <a:path h="89780" w="1408314">
                <a:moveTo>
                  <a:pt x="0" y="0"/>
                </a:moveTo>
                <a:lnTo>
                  <a:pt x="1408314" y="0"/>
                </a:lnTo>
                <a:lnTo>
                  <a:pt x="1408314" y="89780"/>
                </a:lnTo>
                <a:lnTo>
                  <a:pt x="0" y="89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701" y="3434504"/>
            <a:ext cx="9126101" cy="5825403"/>
          </a:xfrm>
          <a:custGeom>
            <a:avLst/>
            <a:gdLst/>
            <a:ahLst/>
            <a:cxnLst/>
            <a:rect r="r" b="b" t="t" l="l"/>
            <a:pathLst>
              <a:path h="5825403" w="9126101">
                <a:moveTo>
                  <a:pt x="0" y="0"/>
                </a:moveTo>
                <a:lnTo>
                  <a:pt x="9126101" y="0"/>
                </a:lnTo>
                <a:lnTo>
                  <a:pt x="9126101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85802" y="2036235"/>
            <a:ext cx="7628896" cy="96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Determine factors influencing likelihood of heart disease.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0828" y="412750"/>
            <a:ext cx="9319266" cy="120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5CE1E6"/>
                </a:solidFill>
                <a:latin typeface="Open Sans Extra Bold"/>
              </a:rPr>
              <a:t>What factors influence the likelihood of heart disease in patients according to the dataset? </a:t>
            </a:r>
          </a:p>
          <a:p>
            <a:pPr>
              <a:lnSpc>
                <a:spcPts val="3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179846" y="3253529"/>
            <a:ext cx="6918101" cy="216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Lato"/>
              </a:rPr>
              <a:t>Import libraries and dependencies.</a:t>
            </a:r>
          </a:p>
          <a:p>
            <a:pPr marL="474986" indent="-237493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Lato"/>
              </a:rPr>
              <a:t>Data collection and preprocessing: Upload CSV dataset to Pandas DataFrame.</a:t>
            </a:r>
          </a:p>
          <a:p>
            <a:pPr>
              <a:lnSpc>
                <a:spcPts val="44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2D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4751050" y="5095875"/>
            <a:ext cx="102870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923125" y="0"/>
            <a:ext cx="8364875" cy="10287000"/>
          </a:xfrm>
          <a:custGeom>
            <a:avLst/>
            <a:gdLst/>
            <a:ahLst/>
            <a:cxnLst/>
            <a:rect r="r" b="b" t="t" l="l"/>
            <a:pathLst>
              <a:path h="10287000" w="8364875">
                <a:moveTo>
                  <a:pt x="0" y="0"/>
                </a:moveTo>
                <a:lnTo>
                  <a:pt x="8364875" y="0"/>
                </a:lnTo>
                <a:lnTo>
                  <a:pt x="8364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46" r="0" b="-1740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465" y="6851492"/>
            <a:ext cx="1408314" cy="89780"/>
          </a:xfrm>
          <a:custGeom>
            <a:avLst/>
            <a:gdLst/>
            <a:ahLst/>
            <a:cxnLst/>
            <a:rect r="r" b="b" t="t" l="l"/>
            <a:pathLst>
              <a:path h="89780" w="1408314">
                <a:moveTo>
                  <a:pt x="0" y="0"/>
                </a:moveTo>
                <a:lnTo>
                  <a:pt x="1408315" y="0"/>
                </a:lnTo>
                <a:lnTo>
                  <a:pt x="1408315" y="89780"/>
                </a:lnTo>
                <a:lnTo>
                  <a:pt x="0" y="89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1072" y="3165925"/>
            <a:ext cx="11402550" cy="5007418"/>
          </a:xfrm>
          <a:custGeom>
            <a:avLst/>
            <a:gdLst/>
            <a:ahLst/>
            <a:cxnLst/>
            <a:rect r="r" b="b" t="t" l="l"/>
            <a:pathLst>
              <a:path h="5007418" w="11402550">
                <a:moveTo>
                  <a:pt x="0" y="0"/>
                </a:moveTo>
                <a:lnTo>
                  <a:pt x="11402550" y="0"/>
                </a:lnTo>
                <a:lnTo>
                  <a:pt x="11402550" y="5007417"/>
                </a:lnTo>
                <a:lnTo>
                  <a:pt x="0" y="500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11087"/>
            <a:ext cx="6918101" cy="500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446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Lato"/>
              </a:rPr>
              <a:t>Basic information of DataFrame: 303 rows, 14 columns.</a:t>
            </a:r>
          </a:p>
          <a:p>
            <a:pPr marL="474986" indent="-237493" lvl="1">
              <a:lnSpc>
                <a:spcPts val="446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Lato"/>
              </a:rPr>
              <a:t>Check for missing values: df.isna().sum() --&gt; No null values or duplicates found.</a:t>
            </a:r>
          </a:p>
          <a:p>
            <a:pPr marL="474986" indent="-237493" lvl="1">
              <a:lnSpc>
                <a:spcPts val="446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Lato"/>
              </a:rPr>
              <a:t>Data distribution: Healthy (0) and defective (1) heart values show a balanced distribution, so there is no need for further processing.</a:t>
            </a:r>
          </a:p>
          <a:p>
            <a:pPr marL="474986" indent="-237493" lvl="1">
              <a:lnSpc>
                <a:spcPts val="446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Lato"/>
              </a:rPr>
              <a:t>Split the data into Features and Targets.</a:t>
            </a:r>
          </a:p>
          <a:p>
            <a:pPr>
              <a:lnSpc>
                <a:spcPts val="446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1483" y="7091382"/>
            <a:ext cx="1127673" cy="11276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51173" y="7091382"/>
            <a:ext cx="1127673" cy="11276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5400000">
            <a:off x="3302526" y="7655700"/>
            <a:ext cx="1088610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11082216" y="7655700"/>
            <a:ext cx="1088610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051173" y="10285"/>
            <a:ext cx="8236827" cy="5488899"/>
          </a:xfrm>
          <a:custGeom>
            <a:avLst/>
            <a:gdLst/>
            <a:ahLst/>
            <a:cxnLst/>
            <a:rect r="r" b="b" t="t" l="l"/>
            <a:pathLst>
              <a:path h="5488899" w="8236827">
                <a:moveTo>
                  <a:pt x="0" y="0"/>
                </a:moveTo>
                <a:lnTo>
                  <a:pt x="8236827" y="0"/>
                </a:lnTo>
                <a:lnTo>
                  <a:pt x="8236827" y="5488899"/>
                </a:lnTo>
                <a:lnTo>
                  <a:pt x="0" y="548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23" r="-4650" b="-182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11335" y="7317770"/>
            <a:ext cx="611596" cy="611596"/>
          </a:xfrm>
          <a:custGeom>
            <a:avLst/>
            <a:gdLst/>
            <a:ahLst/>
            <a:cxnLst/>
            <a:rect r="r" b="b" t="t" l="l"/>
            <a:pathLst>
              <a:path h="611596" w="611596">
                <a:moveTo>
                  <a:pt x="0" y="0"/>
                </a:moveTo>
                <a:lnTo>
                  <a:pt x="611596" y="0"/>
                </a:lnTo>
                <a:lnTo>
                  <a:pt x="611596" y="611596"/>
                </a:lnTo>
                <a:lnTo>
                  <a:pt x="0" y="611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09211" y="7317770"/>
            <a:ext cx="611596" cy="611596"/>
          </a:xfrm>
          <a:custGeom>
            <a:avLst/>
            <a:gdLst/>
            <a:ahLst/>
            <a:cxnLst/>
            <a:rect r="r" b="b" t="t" l="l"/>
            <a:pathLst>
              <a:path h="611596" w="611596">
                <a:moveTo>
                  <a:pt x="0" y="0"/>
                </a:moveTo>
                <a:lnTo>
                  <a:pt x="611596" y="0"/>
                </a:lnTo>
                <a:lnTo>
                  <a:pt x="611596" y="611596"/>
                </a:lnTo>
                <a:lnTo>
                  <a:pt x="0" y="611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71383" y="1744176"/>
            <a:ext cx="7868355" cy="4503377"/>
          </a:xfrm>
          <a:custGeom>
            <a:avLst/>
            <a:gdLst/>
            <a:ahLst/>
            <a:cxnLst/>
            <a:rect r="r" b="b" t="t" l="l"/>
            <a:pathLst>
              <a:path h="4503377" w="7868355">
                <a:moveTo>
                  <a:pt x="0" y="0"/>
                </a:moveTo>
                <a:lnTo>
                  <a:pt x="7868355" y="0"/>
                </a:lnTo>
                <a:lnTo>
                  <a:pt x="7868355" y="4503378"/>
                </a:lnTo>
                <a:lnTo>
                  <a:pt x="0" y="45033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1334" y="238958"/>
            <a:ext cx="9415495" cy="241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What is the distribution of cholesterol levels among patients with heart disease, and how does it compare to those without heart disease? </a:t>
            </a:r>
          </a:p>
          <a:p>
            <a:pPr>
              <a:lnSpc>
                <a:spcPts val="38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83418"/>
            <a:ext cx="7471813" cy="271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435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Filtered dataset into heart disease (target = 1) and without heart disease (target = 0) groups.</a:t>
            </a:r>
          </a:p>
          <a:p>
            <a:pPr marL="474986" indent="-237493" lvl="1">
              <a:lnSpc>
                <a:spcPts val="435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Set up plot figure and axis: plt.figure(figsize=(width, height)).</a:t>
            </a:r>
          </a:p>
          <a:p>
            <a:pPr>
              <a:lnSpc>
                <a:spcPts val="435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188241" y="7156572"/>
            <a:ext cx="5073846" cy="7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Plot density plot for cholesterol levels using sns.histplot().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74196" y="7082821"/>
            <a:ext cx="4621449" cy="116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Specify the cholesterol column and set color parameters to differentiate groups.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345" y="7123569"/>
            <a:ext cx="7158264" cy="2134731"/>
            <a:chOff x="0" y="0"/>
            <a:chExt cx="1885304" cy="5622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5304" cy="562234"/>
            </a:xfrm>
            <a:custGeom>
              <a:avLst/>
              <a:gdLst/>
              <a:ahLst/>
              <a:cxnLst/>
              <a:rect r="r" b="b" t="t" l="l"/>
              <a:pathLst>
                <a:path h="562234" w="1885304">
                  <a:moveTo>
                    <a:pt x="0" y="0"/>
                  </a:moveTo>
                  <a:lnTo>
                    <a:pt x="1885304" y="0"/>
                  </a:lnTo>
                  <a:lnTo>
                    <a:pt x="1885304" y="562234"/>
                  </a:lnTo>
                  <a:lnTo>
                    <a:pt x="0" y="562234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85304" cy="600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9717" y="1803030"/>
            <a:ext cx="7577385" cy="3974340"/>
          </a:xfrm>
          <a:custGeom>
            <a:avLst/>
            <a:gdLst/>
            <a:ahLst/>
            <a:cxnLst/>
            <a:rect r="r" b="b" t="t" l="l"/>
            <a:pathLst>
              <a:path h="3974340" w="7577385">
                <a:moveTo>
                  <a:pt x="0" y="0"/>
                </a:moveTo>
                <a:lnTo>
                  <a:pt x="7577385" y="0"/>
                </a:lnTo>
                <a:lnTo>
                  <a:pt x="7577385" y="3974340"/>
                </a:lnTo>
                <a:lnTo>
                  <a:pt x="0" y="3974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22" r="0" b="-36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15606" y="7628510"/>
            <a:ext cx="725169" cy="725169"/>
          </a:xfrm>
          <a:custGeom>
            <a:avLst/>
            <a:gdLst/>
            <a:ahLst/>
            <a:cxnLst/>
            <a:rect r="r" b="b" t="t" l="l"/>
            <a:pathLst>
              <a:path h="725169" w="725169">
                <a:moveTo>
                  <a:pt x="0" y="0"/>
                </a:moveTo>
                <a:lnTo>
                  <a:pt x="725169" y="0"/>
                </a:lnTo>
                <a:lnTo>
                  <a:pt x="725169" y="725169"/>
                </a:lnTo>
                <a:lnTo>
                  <a:pt x="0" y="72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8646" y="6748920"/>
            <a:ext cx="373244" cy="374649"/>
          </a:xfrm>
          <a:custGeom>
            <a:avLst/>
            <a:gdLst/>
            <a:ahLst/>
            <a:cxnLst/>
            <a:rect r="r" b="b" t="t" l="l"/>
            <a:pathLst>
              <a:path h="374649" w="373244">
                <a:moveTo>
                  <a:pt x="0" y="0"/>
                </a:moveTo>
                <a:lnTo>
                  <a:pt x="373244" y="0"/>
                </a:lnTo>
                <a:lnTo>
                  <a:pt x="373244" y="374649"/>
                </a:lnTo>
                <a:lnTo>
                  <a:pt x="0" y="374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4379" y="6842583"/>
            <a:ext cx="248936" cy="187325"/>
          </a:xfrm>
          <a:custGeom>
            <a:avLst/>
            <a:gdLst/>
            <a:ahLst/>
            <a:cxnLst/>
            <a:rect r="r" b="b" t="t" l="l"/>
            <a:pathLst>
              <a:path h="187325" w="248936">
                <a:moveTo>
                  <a:pt x="0" y="0"/>
                </a:moveTo>
                <a:lnTo>
                  <a:pt x="248936" y="0"/>
                </a:lnTo>
                <a:lnTo>
                  <a:pt x="248936" y="187324"/>
                </a:lnTo>
                <a:lnTo>
                  <a:pt x="0" y="187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76817" y="2499271"/>
            <a:ext cx="5685604" cy="4249650"/>
          </a:xfrm>
          <a:custGeom>
            <a:avLst/>
            <a:gdLst/>
            <a:ahLst/>
            <a:cxnLst/>
            <a:rect r="r" b="b" t="t" l="l"/>
            <a:pathLst>
              <a:path h="4249650" w="5685604">
                <a:moveTo>
                  <a:pt x="0" y="0"/>
                </a:moveTo>
                <a:lnTo>
                  <a:pt x="5685605" y="0"/>
                </a:lnTo>
                <a:lnTo>
                  <a:pt x="5685605" y="4249649"/>
                </a:lnTo>
                <a:lnTo>
                  <a:pt x="0" y="424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29461" y="1013474"/>
            <a:ext cx="8061127" cy="178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3"/>
              </a:lnSpc>
            </a:pPr>
            <a:r>
              <a:rPr lang="en-US" sz="2799">
                <a:solidFill>
                  <a:srgbClr val="000000"/>
                </a:solidFill>
                <a:latin typeface="Open Sans Extra Bold"/>
              </a:rPr>
              <a:t>Is there a relationship between the number of chest pain types experienced by patients and the likelihood of heart disease? </a:t>
            </a:r>
          </a:p>
          <a:p>
            <a:pPr>
              <a:lnSpc>
                <a:spcPts val="35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042926" y="2661426"/>
            <a:ext cx="7847662" cy="393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391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Utilized visualization and statistical analysis to explore relationship between chest pain types and heart disease likelihood.</a:t>
            </a:r>
          </a:p>
          <a:p>
            <a:pPr marL="474986" indent="-237493" lvl="1">
              <a:lnSpc>
                <a:spcPts val="391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Approach: Created cross-tabulation between chest pain types (cp) and heart disease presence (target) using pd.crosstab().</a:t>
            </a:r>
          </a:p>
          <a:p>
            <a:pPr marL="474986" indent="-237493" lvl="1">
              <a:lnSpc>
                <a:spcPts val="391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Visualized cross-tabulation with stacked bar plot to observe relationship.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4458" y="7390200"/>
            <a:ext cx="5065977" cy="155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Type 0 chest pain had highest count of individuals without heart disease, while cp 2 had highest count of individuals with heart disease.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8952" y="6720345"/>
            <a:ext cx="2641060" cy="40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000000"/>
                </a:solidFill>
                <a:latin typeface="Open Sans Extra Bold"/>
              </a:rPr>
              <a:t>Findings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91959" y="5532578"/>
            <a:ext cx="5966324" cy="1584562"/>
            <a:chOff x="0" y="0"/>
            <a:chExt cx="1571377" cy="41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1377" cy="417333"/>
            </a:xfrm>
            <a:custGeom>
              <a:avLst/>
              <a:gdLst/>
              <a:ahLst/>
              <a:cxnLst/>
              <a:rect r="r" b="b" t="t" l="l"/>
              <a:pathLst>
                <a:path h="417333" w="1571377">
                  <a:moveTo>
                    <a:pt x="0" y="0"/>
                  </a:moveTo>
                  <a:lnTo>
                    <a:pt x="1571377" y="0"/>
                  </a:lnTo>
                  <a:lnTo>
                    <a:pt x="1571377" y="417333"/>
                  </a:lnTo>
                  <a:lnTo>
                    <a:pt x="0" y="417333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1377" cy="45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9717" y="1514392"/>
            <a:ext cx="7577385" cy="5133215"/>
          </a:xfrm>
          <a:custGeom>
            <a:avLst/>
            <a:gdLst/>
            <a:ahLst/>
            <a:cxnLst/>
            <a:rect r="r" b="b" t="t" l="l"/>
            <a:pathLst>
              <a:path h="5133215" w="7577385">
                <a:moveTo>
                  <a:pt x="0" y="0"/>
                </a:moveTo>
                <a:lnTo>
                  <a:pt x="7577385" y="0"/>
                </a:lnTo>
                <a:lnTo>
                  <a:pt x="7577385" y="5133215"/>
                </a:lnTo>
                <a:lnTo>
                  <a:pt x="0" y="513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1" t="0" r="-132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91959" y="7117139"/>
            <a:ext cx="5966324" cy="2880083"/>
          </a:xfrm>
          <a:custGeom>
            <a:avLst/>
            <a:gdLst/>
            <a:ahLst/>
            <a:cxnLst/>
            <a:rect r="r" b="b" t="t" l="l"/>
            <a:pathLst>
              <a:path h="2880083" w="5966324">
                <a:moveTo>
                  <a:pt x="0" y="0"/>
                </a:moveTo>
                <a:lnTo>
                  <a:pt x="5966324" y="0"/>
                </a:lnTo>
                <a:lnTo>
                  <a:pt x="5966324" y="2880083"/>
                </a:lnTo>
                <a:lnTo>
                  <a:pt x="0" y="2880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108" r="0" b="-2416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33165" y="5887030"/>
            <a:ext cx="517590" cy="725169"/>
          </a:xfrm>
          <a:custGeom>
            <a:avLst/>
            <a:gdLst/>
            <a:ahLst/>
            <a:cxnLst/>
            <a:rect r="r" b="b" t="t" l="l"/>
            <a:pathLst>
              <a:path h="725169" w="517590">
                <a:moveTo>
                  <a:pt x="0" y="0"/>
                </a:moveTo>
                <a:lnTo>
                  <a:pt x="517589" y="0"/>
                </a:lnTo>
                <a:lnTo>
                  <a:pt x="517589" y="725169"/>
                </a:lnTo>
                <a:lnTo>
                  <a:pt x="0" y="725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9717" y="7328535"/>
            <a:ext cx="6241715" cy="207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Highest positive correlation: Age and cholesterol levels (0.2137).</a:t>
            </a:r>
          </a:p>
          <a:p>
            <a:pPr>
              <a:lnSpc>
                <a:spcPts val="4170"/>
              </a:lnSpc>
            </a:pPr>
          </a:p>
        </p:txBody>
      </p:sp>
      <p:sp>
        <p:nvSpPr>
          <p:cNvPr name="AutoShape 9" id="9"/>
          <p:cNvSpPr/>
          <p:nvPr/>
        </p:nvSpPr>
        <p:spPr>
          <a:xfrm rot="0">
            <a:off x="1630552" y="9152692"/>
            <a:ext cx="5350486" cy="0"/>
          </a:xfrm>
          <a:prstGeom prst="line">
            <a:avLst/>
          </a:prstGeom>
          <a:ln cap="flat" w="66675">
            <a:solidFill>
              <a:srgbClr val="1A2D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03575" y="2122475"/>
            <a:ext cx="6728247" cy="5124420"/>
          </a:xfrm>
          <a:custGeom>
            <a:avLst/>
            <a:gdLst/>
            <a:ahLst/>
            <a:cxnLst/>
            <a:rect r="r" b="b" t="t" l="l"/>
            <a:pathLst>
              <a:path h="5124420" w="6728247">
                <a:moveTo>
                  <a:pt x="0" y="0"/>
                </a:moveTo>
                <a:lnTo>
                  <a:pt x="6728246" y="0"/>
                </a:lnTo>
                <a:lnTo>
                  <a:pt x="6728246" y="5124420"/>
                </a:lnTo>
                <a:lnTo>
                  <a:pt x="0" y="5124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88996" y="1968920"/>
            <a:ext cx="7070304" cy="271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435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Importance of identifying correlations between variables in dataset.</a:t>
            </a:r>
          </a:p>
          <a:p>
            <a:pPr marL="474986" indent="-237493" lvl="1">
              <a:lnSpc>
                <a:spcPts val="435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Generate heatmap to display correlation coefficients between age, cholesterol levels, and maximum heart rate achieved.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3425" y="5811465"/>
            <a:ext cx="4943393" cy="155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 Bold"/>
              </a:rPr>
              <a:t>Interpretation of findings to understand relationships between variables.</a:t>
            </a:r>
          </a:p>
          <a:p>
            <a:pPr>
              <a:lnSpc>
                <a:spcPts val="30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95876" y="298368"/>
            <a:ext cx="8193963" cy="200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000000"/>
                </a:solidFill>
                <a:latin typeface="Open Sans Extra Bold"/>
              </a:rPr>
              <a:t>Can you use a heatmap to depict the correlation between different variables in the dataset, such as age, cholesterol levels, and maximum heart rate achieved?</a:t>
            </a:r>
          </a:p>
          <a:p>
            <a:pPr>
              <a:lnSpc>
                <a:spcPts val="3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90895"/>
            <a:ext cx="18288000" cy="7415664"/>
            <a:chOff x="0" y="0"/>
            <a:chExt cx="4816593" cy="1953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53097"/>
            </a:xfrm>
            <a:custGeom>
              <a:avLst/>
              <a:gdLst/>
              <a:ahLst/>
              <a:cxnLst/>
              <a:rect r="r" b="b" t="t" l="l"/>
              <a:pathLst>
                <a:path h="19530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53097"/>
                  </a:lnTo>
                  <a:lnTo>
                    <a:pt x="0" y="1953097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000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399999">
            <a:off x="4411596" y="3905655"/>
            <a:ext cx="7906559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8364875" cy="10287000"/>
          </a:xfrm>
          <a:custGeom>
            <a:avLst/>
            <a:gdLst/>
            <a:ahLst/>
            <a:cxnLst/>
            <a:rect r="r" b="b" t="t" l="l"/>
            <a:pathLst>
              <a:path h="10287000" w="8364875">
                <a:moveTo>
                  <a:pt x="0" y="0"/>
                </a:moveTo>
                <a:lnTo>
                  <a:pt x="8364875" y="0"/>
                </a:lnTo>
                <a:lnTo>
                  <a:pt x="8364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314" t="0" r="-5931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41199" y="8431322"/>
            <a:ext cx="519038" cy="571156"/>
          </a:xfrm>
          <a:custGeom>
            <a:avLst/>
            <a:gdLst/>
            <a:ahLst/>
            <a:cxnLst/>
            <a:rect r="r" b="b" t="t" l="l"/>
            <a:pathLst>
              <a:path h="571156" w="519038">
                <a:moveTo>
                  <a:pt x="0" y="0"/>
                </a:moveTo>
                <a:lnTo>
                  <a:pt x="519037" y="0"/>
                </a:lnTo>
                <a:lnTo>
                  <a:pt x="519037" y="571155"/>
                </a:lnTo>
                <a:lnTo>
                  <a:pt x="0" y="57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35060" y="548159"/>
            <a:ext cx="6595395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FFFFFF"/>
                </a:solidFill>
                <a:latin typeface="Open Sans Extra Bold"/>
              </a:rPr>
              <a:t>Train-Test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5060" y="2056612"/>
            <a:ext cx="5383117" cy="40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500">
                <a:solidFill>
                  <a:srgbClr val="5CE1E6"/>
                </a:solidFill>
                <a:latin typeface="Open Sans Extra Bold"/>
              </a:rPr>
              <a:t>Train set &amp; Test 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35060" y="2555086"/>
            <a:ext cx="8318694" cy="430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6" indent="-237493" lvl="1">
              <a:lnSpc>
                <a:spcPts val="4312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Lato"/>
              </a:rPr>
              <a:t>Conduct train-test split: 80% train set, 20% test set.</a:t>
            </a:r>
          </a:p>
          <a:p>
            <a:pPr marL="474986" indent="-237493" lvl="1">
              <a:lnSpc>
                <a:spcPts val="4312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Lato"/>
              </a:rPr>
              <a:t>Importance: Train classifiers on train set, evaluate model performance on test set.</a:t>
            </a:r>
          </a:p>
          <a:p>
            <a:pPr marL="474986" indent="-237493" lvl="1">
              <a:lnSpc>
                <a:spcPts val="4312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Lato"/>
              </a:rPr>
              <a:t>Shapes of datasets:</a:t>
            </a:r>
          </a:p>
          <a:p>
            <a:pPr marL="949972" indent="-316657" lvl="2">
              <a:lnSpc>
                <a:spcPts val="431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Lato"/>
              </a:rPr>
              <a:t>X: (303, 13)</a:t>
            </a:r>
          </a:p>
          <a:p>
            <a:pPr marL="949972" indent="-316657" lvl="2">
              <a:lnSpc>
                <a:spcPts val="431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Lato"/>
              </a:rPr>
              <a:t>X_train: (242, 13)</a:t>
            </a:r>
          </a:p>
          <a:p>
            <a:pPr marL="949972" indent="-316657" lvl="2">
              <a:lnSpc>
                <a:spcPts val="4312"/>
              </a:lnSpc>
              <a:buFont typeface="Arial"/>
              <a:buChar char="⚬"/>
            </a:pPr>
            <a:r>
              <a:rPr lang="en-US" sz="2200">
                <a:solidFill>
                  <a:srgbClr val="FFFFFF"/>
                </a:solidFill>
                <a:latin typeface="Lato"/>
              </a:rPr>
              <a:t>X_test: (61, 13)</a:t>
            </a:r>
          </a:p>
          <a:p>
            <a:pPr>
              <a:lnSpc>
                <a:spcPts val="431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896560" y="7122077"/>
            <a:ext cx="1408314" cy="89780"/>
          </a:xfrm>
          <a:custGeom>
            <a:avLst/>
            <a:gdLst/>
            <a:ahLst/>
            <a:cxnLst/>
            <a:rect r="r" b="b" t="t" l="l"/>
            <a:pathLst>
              <a:path h="89780" w="1408314">
                <a:moveTo>
                  <a:pt x="0" y="0"/>
                </a:moveTo>
                <a:lnTo>
                  <a:pt x="1408315" y="0"/>
                </a:lnTo>
                <a:lnTo>
                  <a:pt x="1408315" y="89780"/>
                </a:lnTo>
                <a:lnTo>
                  <a:pt x="0" y="89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DAGD2aNx6Gw</dc:identifier>
  <dcterms:modified xsi:type="dcterms:W3CDTF">2011-08-01T06:04:30Z</dcterms:modified>
  <cp:revision>1</cp:revision>
  <dc:title>Heart Disease Prediction Model</dc:title>
</cp:coreProperties>
</file>